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6858000" cy="9144000" type="letter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2160" userDrawn="1">
          <p15:clr>
            <a:srgbClr val="A4A3A4"/>
          </p15:clr>
        </p15:guide>
        <p15:guide id="4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660066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1723" y="7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953FA81-8504-4A21-8E4B-3DE899F19D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DFF19-8A99-45E5-81D5-01F4AA2707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8BEE0E58-A0D7-42D1-91D0-FA6ACC5840F7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2E8D1E-CE37-456E-A641-07DAA9EC95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795E0B-22B1-4145-978C-F53D410864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AB5F3A3-CD7B-402C-B601-D1C0CB71C1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956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8CAE29FD-255B-4A36-9841-F7EA529A0591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E3C2570-D9BB-4F1D-9E86-21D34F8434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261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14EAD76-FB76-4374-B96E-F6455A6A569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858000" cy="9144000"/>
          </a:xfrm>
          <a:custGeom>
            <a:avLst/>
            <a:gdLst>
              <a:gd name="connsiteX0" fmla="*/ 806823 w 6858000"/>
              <a:gd name="connsiteY0" fmla="*/ 2128959 h 9144000"/>
              <a:gd name="connsiteX1" fmla="*/ 806823 w 6858000"/>
              <a:gd name="connsiteY1" fmla="*/ 2143359 h 9144000"/>
              <a:gd name="connsiteX2" fmla="*/ 3758823 w 6858000"/>
              <a:gd name="connsiteY2" fmla="*/ 2143359 h 9144000"/>
              <a:gd name="connsiteX3" fmla="*/ 3758823 w 6858000"/>
              <a:gd name="connsiteY3" fmla="*/ 2128959 h 9144000"/>
              <a:gd name="connsiteX4" fmla="*/ 0 w 6858000"/>
              <a:gd name="connsiteY4" fmla="*/ 0 h 9144000"/>
              <a:gd name="connsiteX5" fmla="*/ 6858000 w 6858000"/>
              <a:gd name="connsiteY5" fmla="*/ 0 h 9144000"/>
              <a:gd name="connsiteX6" fmla="*/ 6858000 w 6858000"/>
              <a:gd name="connsiteY6" fmla="*/ 9144000 h 9144000"/>
              <a:gd name="connsiteX7" fmla="*/ 0 w 6858000"/>
              <a:gd name="connsiteY7" fmla="*/ 9144000 h 914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9144000">
                <a:moveTo>
                  <a:pt x="806823" y="2128959"/>
                </a:moveTo>
                <a:lnTo>
                  <a:pt x="806823" y="2143359"/>
                </a:lnTo>
                <a:lnTo>
                  <a:pt x="3758823" y="2143359"/>
                </a:lnTo>
                <a:lnTo>
                  <a:pt x="3758823" y="2128959"/>
                </a:lnTo>
                <a:close/>
                <a:moveTo>
                  <a:pt x="0" y="0"/>
                </a:moveTo>
                <a:lnTo>
                  <a:pt x="6858000" y="0"/>
                </a:lnTo>
                <a:lnTo>
                  <a:pt x="6858000" y="9144000"/>
                </a:lnTo>
                <a:lnTo>
                  <a:pt x="0" y="9144000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5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8627FB-E7CB-4F64-BD1C-C3ADAAB4B1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4491" y="316781"/>
            <a:ext cx="5215037" cy="1779176"/>
          </a:xfrm>
        </p:spPr>
        <p:txBody>
          <a:bodyPr anchor="b">
            <a:normAutofit/>
          </a:bodyPr>
          <a:lstStyle>
            <a:lvl1pPr algn="l">
              <a:lnSpc>
                <a:spcPts val="5000"/>
              </a:lnSpc>
              <a:defRPr sz="4500" b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EVENT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FC5D02-D905-4A4C-BDCF-2850230AFD2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4490" y="2110149"/>
            <a:ext cx="5215037" cy="815074"/>
          </a:xfrm>
        </p:spPr>
        <p:txBody>
          <a:bodyPr anchor="b" anchorCtr="0">
            <a:noAutofit/>
          </a:bodyPr>
          <a:lstStyle>
            <a:lvl1pPr marL="36000" indent="0" algn="l">
              <a:lnSpc>
                <a:spcPts val="2200"/>
              </a:lnSpc>
              <a:spcBef>
                <a:spcPts val="0"/>
              </a:spcBef>
              <a:buNone/>
              <a:defRPr sz="2200" b="1" baseline="30000">
                <a:solidFill>
                  <a:schemeClr val="tx2"/>
                </a:solidFill>
                <a:latin typeface="+mj-lt"/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dirty="0"/>
              <a:t>Join us on Saturday, June 8th, 2019</a:t>
            </a:r>
          </a:p>
          <a:p>
            <a:r>
              <a:rPr lang="en-US" dirty="0"/>
              <a:t>from 12:00 PM to 7:00 PM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28F5517-31BA-4E4E-8294-F48E639C1E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4490" y="6702849"/>
            <a:ext cx="5215037" cy="796636"/>
          </a:xfrm>
        </p:spPr>
        <p:txBody>
          <a:bodyPr>
            <a:noAutofit/>
          </a:bodyPr>
          <a:lstStyle>
            <a:lvl1pPr marL="36000" indent="0" algn="l">
              <a:lnSpc>
                <a:spcPts val="1800"/>
              </a:lnSpc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1pPr>
            <a:lvl2pPr algn="r">
              <a:defRPr sz="1200">
                <a:solidFill>
                  <a:schemeClr val="tx2"/>
                </a:solidFill>
              </a:defRPr>
            </a:lvl2pPr>
            <a:lvl3pPr algn="r">
              <a:defRPr sz="1200">
                <a:solidFill>
                  <a:schemeClr val="tx2"/>
                </a:solidFill>
              </a:defRPr>
            </a:lvl3pPr>
            <a:lvl4pPr algn="r">
              <a:defRPr sz="1200">
                <a:solidFill>
                  <a:schemeClr val="tx2"/>
                </a:solidFill>
              </a:defRPr>
            </a:lvl4pPr>
            <a:lvl5pPr algn="r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Add a brief description of your event here.</a:t>
            </a:r>
            <a:br>
              <a:rPr lang="en-US" dirty="0"/>
            </a:br>
            <a:r>
              <a:rPr lang="en-US" dirty="0"/>
              <a:t>To replace this or any placeholder text with your own, </a:t>
            </a:r>
            <a:br>
              <a:rPr lang="en-US" dirty="0"/>
            </a:br>
            <a:r>
              <a:rPr lang="en-US" dirty="0"/>
              <a:t>just click it and start typing.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EB981ACE-EB54-4779-B12B-EB66AE401EF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64491" y="8423030"/>
            <a:ext cx="2607520" cy="386604"/>
          </a:xfrm>
        </p:spPr>
        <p:txBody>
          <a:bodyPr>
            <a:noAutofit/>
          </a:bodyPr>
          <a:lstStyle>
            <a:lvl1pPr marL="36000" indent="0" algn="l">
              <a:lnSpc>
                <a:spcPts val="1440"/>
              </a:lnSpc>
              <a:spcBef>
                <a:spcPts val="0"/>
              </a:spcBef>
              <a:buNone/>
              <a:defRPr sz="1400" b="1">
                <a:solidFill>
                  <a:schemeClr val="tx2"/>
                </a:solidFill>
                <a:latin typeface="+mj-lt"/>
              </a:defRPr>
            </a:lvl1pPr>
            <a:lvl2pPr algn="r">
              <a:defRPr sz="1200">
                <a:solidFill>
                  <a:schemeClr val="tx2"/>
                </a:solidFill>
              </a:defRPr>
            </a:lvl2pPr>
            <a:lvl3pPr algn="r">
              <a:defRPr sz="1200">
                <a:solidFill>
                  <a:schemeClr val="tx2"/>
                </a:solidFill>
              </a:defRPr>
            </a:lvl3pPr>
            <a:lvl4pPr algn="r">
              <a:defRPr sz="1200">
                <a:solidFill>
                  <a:schemeClr val="tx2"/>
                </a:solidFill>
              </a:defRPr>
            </a:lvl4pPr>
            <a:lvl5pPr algn="r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Sponsors logos here</a:t>
            </a:r>
          </a:p>
        </p:txBody>
      </p:sp>
      <p:sp>
        <p:nvSpPr>
          <p:cNvPr id="16" name="Rectangle 15" descr="Blue line">
            <a:extLst>
              <a:ext uri="{FF2B5EF4-FFF2-40B4-BE49-F238E27FC236}">
                <a16:creationId xmlns:a16="http://schemas.microsoft.com/office/drawing/2014/main" id="{E958019E-E6B0-41AF-8B18-89C5554A56E6}"/>
              </a:ext>
            </a:extLst>
          </p:cNvPr>
          <p:cNvSpPr/>
          <p:nvPr userDrawn="1"/>
        </p:nvSpPr>
        <p:spPr>
          <a:xfrm>
            <a:off x="806823" y="2128959"/>
            <a:ext cx="2952000" cy="14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99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BAAA0E-79A5-41CA-B61B-674BC8C56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A90E1-CF0C-4FE1-8884-122B08045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8244E-6FB7-41E1-ADE8-7F808DDA9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414FD-EE01-47DE-9323-FBD9CC2DEE04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1DA92-B8D1-4926-8FC7-DEA41FEB76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29561-F2C9-4CB3-A46E-C1C8A9438B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07C42-4A0C-440B-A0A2-DAFC20DBD8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81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8619C9-27DA-0DDE-F6E1-716E8E7DA1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2957" y="4112826"/>
            <a:ext cx="6392093" cy="3009086"/>
          </a:xfrm>
        </p:spPr>
        <p:txBody>
          <a:bodyPr vert="horz" lIns="91440" tIns="45720" rIns="91440" bIns="45720" rtlCol="0" anchor="b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en-US" sz="2200" b="1" baseline="30000" dirty="0">
                <a:solidFill>
                  <a:srgbClr val="003399"/>
                </a:solidFill>
                <a:latin typeface="+mj-lt"/>
              </a:rPr>
              <a:t>Do you want to:</a:t>
            </a:r>
          </a:p>
          <a:p>
            <a:pPr marL="378900" indent="-3429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200" b="1" baseline="30000" dirty="0">
                <a:solidFill>
                  <a:srgbClr val="003399"/>
                </a:solidFill>
                <a:latin typeface="+mj-lt"/>
              </a:rPr>
              <a:t>Gain expertise in using a Scanning Electron Microscope (SEM)?</a:t>
            </a:r>
          </a:p>
          <a:p>
            <a:pPr marL="378900" indent="-3429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200" b="1" baseline="30000" dirty="0">
                <a:solidFill>
                  <a:srgbClr val="003399"/>
                </a:solidFill>
                <a:latin typeface="+mj-lt"/>
              </a:rPr>
              <a:t>Learn about sample preparation techniques for SEM analysis?</a:t>
            </a:r>
          </a:p>
          <a:p>
            <a:pPr marL="378900" indent="-3429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200" b="1" baseline="30000" dirty="0">
                <a:solidFill>
                  <a:srgbClr val="003399"/>
                </a:solidFill>
                <a:latin typeface="+mj-lt"/>
              </a:rPr>
              <a:t>Capture high-resolution images of your samples</a:t>
            </a:r>
            <a:r>
              <a:rPr lang="en-US" sz="2200" b="1" baseline="30000" dirty="0">
                <a:solidFill>
                  <a:srgbClr val="002060"/>
                </a:solidFill>
                <a:latin typeface="+mj-lt"/>
              </a:rPr>
              <a:t>?</a:t>
            </a:r>
          </a:p>
          <a:p>
            <a:pPr algn="ctr">
              <a:lnSpc>
                <a:spcPts val="2200"/>
              </a:lnSpc>
            </a:pPr>
            <a:r>
              <a:rPr lang="en-US" sz="2200" b="1" baseline="30000" dirty="0">
                <a:solidFill>
                  <a:srgbClr val="FF0000"/>
                </a:solidFill>
                <a:latin typeface="+mj-lt"/>
              </a:rPr>
              <a:t>This workshop is for you! </a:t>
            </a:r>
          </a:p>
          <a:p>
            <a:pPr algn="ctr">
              <a:lnSpc>
                <a:spcPts val="2200"/>
              </a:lnSpc>
            </a:pPr>
            <a:r>
              <a:rPr lang="en-US" sz="2200" b="1" baseline="30000" dirty="0">
                <a:solidFill>
                  <a:srgbClr val="FF0000"/>
                </a:solidFill>
                <a:latin typeface="+mj-lt"/>
              </a:rPr>
              <a:t>First come shall be first served</a:t>
            </a:r>
          </a:p>
          <a:p>
            <a:pPr>
              <a:lnSpc>
                <a:spcPts val="2200"/>
              </a:lnSpc>
            </a:pPr>
            <a:r>
              <a:rPr lang="en-US" sz="2200" b="1" baseline="30000" dirty="0">
                <a:solidFill>
                  <a:srgbClr val="660066"/>
                </a:solidFill>
                <a:latin typeface="+mj-lt"/>
              </a:rPr>
              <a:t>This hands-on workshop will provide participants with:</a:t>
            </a:r>
          </a:p>
          <a:p>
            <a:pPr marL="378900" indent="-3429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200" b="1" baseline="30000" dirty="0">
                <a:solidFill>
                  <a:srgbClr val="660066"/>
                </a:solidFill>
                <a:latin typeface="+mj-lt"/>
              </a:rPr>
              <a:t>Theoretical foundation of SEM</a:t>
            </a:r>
          </a:p>
          <a:p>
            <a:pPr marL="378900" indent="-3429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200" b="1" baseline="30000" dirty="0">
                <a:solidFill>
                  <a:srgbClr val="660066"/>
                </a:solidFill>
                <a:latin typeface="+mj-lt"/>
              </a:rPr>
              <a:t>In-depth knowledge of SEM operation</a:t>
            </a:r>
          </a:p>
          <a:p>
            <a:pPr marL="378900" indent="-3429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200" b="1" baseline="30000" dirty="0">
                <a:solidFill>
                  <a:srgbClr val="660066"/>
                </a:solidFill>
                <a:latin typeface="+mj-lt"/>
              </a:rPr>
              <a:t>Practical training on sample preparation and image acquisition</a:t>
            </a:r>
          </a:p>
          <a:p>
            <a:pPr marL="378900" indent="-3429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200" b="1" baseline="30000" dirty="0">
                <a:solidFill>
                  <a:srgbClr val="660066"/>
                </a:solidFill>
                <a:latin typeface="+mj-lt"/>
              </a:rPr>
              <a:t>Techniques for data analysis and interpretation</a:t>
            </a:r>
          </a:p>
        </p:txBody>
      </p:sp>
      <p:pic>
        <p:nvPicPr>
          <p:cNvPr id="2050" name="Picture 2" descr="JSM-IT200 InTouchScope™ Scanning Electron Microscope | Products | JEOL Ltd.">
            <a:extLst>
              <a:ext uri="{FF2B5EF4-FFF2-40B4-BE49-F238E27FC236}">
                <a16:creationId xmlns:a16="http://schemas.microsoft.com/office/drawing/2014/main" id="{ADB2B7D9-9031-CC6A-562C-5BF696027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549"/>
            <a:ext cx="3504920" cy="3396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9">
            <a:extLst>
              <a:ext uri="{FF2B5EF4-FFF2-40B4-BE49-F238E27FC236}">
                <a16:creationId xmlns:a16="http://schemas.microsoft.com/office/drawing/2014/main" id="{D258D01C-40F2-9A11-9084-B64B89C9D9DA}"/>
              </a:ext>
            </a:extLst>
          </p:cNvPr>
          <p:cNvSpPr txBox="1">
            <a:spLocks/>
          </p:cNvSpPr>
          <p:nvPr/>
        </p:nvSpPr>
        <p:spPr>
          <a:xfrm>
            <a:off x="150667" y="-8992"/>
            <a:ext cx="6556661" cy="107549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defPPr>
              <a:defRPr lang="en-US"/>
            </a:defPPr>
            <a:lvl1pPr marL="36000" indent="0" defTabSz="1219170">
              <a:lnSpc>
                <a:spcPts val="2200"/>
              </a:lnSpc>
              <a:spcBef>
                <a:spcPts val="0"/>
              </a:spcBef>
              <a:buFont typeface="Arial" panose="020B0604020202020204" pitchFamily="34" charset="0"/>
              <a:buNone/>
              <a:defRPr sz="2200" b="1" baseline="30000">
                <a:solidFill>
                  <a:srgbClr val="002060"/>
                </a:solidFill>
                <a:latin typeface="+mj-lt"/>
              </a:defRPr>
            </a:lvl1pPr>
            <a:lvl2pPr marL="609585" indent="0" algn="ctr" defTabSz="1219170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667"/>
            </a:lvl2pPr>
            <a:lvl3pPr marL="1219170" indent="0" algn="ctr" defTabSz="1219170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400"/>
            </a:lvl3pPr>
            <a:lvl4pPr marL="1828754" indent="0" algn="ctr" defTabSz="1219170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33"/>
            </a:lvl4pPr>
            <a:lvl5pPr marL="2438339" indent="0" algn="ctr" defTabSz="1219170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33"/>
            </a:lvl5pPr>
            <a:lvl6pPr marL="3047924" indent="0" algn="ctr" defTabSz="1219170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33"/>
            </a:lvl6pPr>
            <a:lvl7pPr marL="3657509" indent="0" algn="ctr" defTabSz="1219170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33"/>
            </a:lvl7pPr>
            <a:lvl8pPr marL="4267093" indent="0" algn="ctr" defTabSz="1219170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33"/>
            </a:lvl8pPr>
            <a:lvl9pPr marL="4876678" indent="0" algn="ctr" defTabSz="1219170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33"/>
            </a:lvl9pPr>
          </a:lstStyle>
          <a:p>
            <a:pPr>
              <a:spcAft>
                <a:spcPts val="600"/>
              </a:spcAft>
            </a:pPr>
            <a:r>
              <a:rPr lang="en-US" sz="3600" dirty="0">
                <a:solidFill>
                  <a:srgbClr val="990033"/>
                </a:solidFill>
              </a:rPr>
              <a:t>Hands-on Training and Workshop on </a:t>
            </a:r>
          </a:p>
          <a:p>
            <a:pPr>
              <a:spcAft>
                <a:spcPts val="600"/>
              </a:spcAft>
            </a:pPr>
            <a:r>
              <a:rPr lang="en-US" sz="3600" dirty="0">
                <a:solidFill>
                  <a:srgbClr val="990033"/>
                </a:solidFill>
              </a:rPr>
              <a:t>Scanning Electron Microscope (SEM)</a:t>
            </a:r>
          </a:p>
        </p:txBody>
      </p:sp>
      <p:sp>
        <p:nvSpPr>
          <p:cNvPr id="8" name="Subtitle 10">
            <a:extLst>
              <a:ext uri="{FF2B5EF4-FFF2-40B4-BE49-F238E27FC236}">
                <a16:creationId xmlns:a16="http://schemas.microsoft.com/office/drawing/2014/main" id="{B9462CEE-7C94-D7CC-1D66-05A9086A5CC9}"/>
              </a:ext>
            </a:extLst>
          </p:cNvPr>
          <p:cNvSpPr txBox="1">
            <a:spLocks/>
          </p:cNvSpPr>
          <p:nvPr/>
        </p:nvSpPr>
        <p:spPr>
          <a:xfrm>
            <a:off x="232950" y="7101167"/>
            <a:ext cx="6224518" cy="185748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marL="36000" indent="0" algn="l" defTabSz="1219170" rtl="0" eaLnBrk="1" latinLnBrk="0" hangingPunct="1">
              <a:lnSpc>
                <a:spcPts val="2200"/>
              </a:lnSpc>
              <a:spcBef>
                <a:spcPts val="0"/>
              </a:spcBef>
              <a:buFont typeface="Arial" panose="020B0604020202020204" pitchFamily="34" charset="0"/>
              <a:buNone/>
              <a:defRPr sz="2200" b="1" kern="1200" baseline="300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For more details:</a:t>
            </a:r>
          </a:p>
          <a:p>
            <a:r>
              <a:rPr lang="en-US" dirty="0">
                <a:solidFill>
                  <a:srgbClr val="003399"/>
                </a:solidFill>
              </a:rPr>
              <a:t>Department of Pharmaceutical Technology </a:t>
            </a:r>
          </a:p>
          <a:p>
            <a:r>
              <a:rPr lang="en-US" i="1" dirty="0">
                <a:solidFill>
                  <a:srgbClr val="003399"/>
                </a:solidFill>
              </a:rPr>
              <a:t>(NBA accredited and DST-FIST supported) </a:t>
            </a:r>
            <a:r>
              <a:rPr lang="en-US" dirty="0">
                <a:solidFill>
                  <a:srgbClr val="003399"/>
                </a:solidFill>
              </a:rPr>
              <a:t>&amp;</a:t>
            </a:r>
          </a:p>
          <a:p>
            <a:r>
              <a:rPr lang="en-US" dirty="0">
                <a:solidFill>
                  <a:srgbClr val="003399"/>
                </a:solidFill>
              </a:rPr>
              <a:t>Centre for Excellence in </a:t>
            </a:r>
            <a:r>
              <a:rPr lang="en-US" dirty="0" err="1">
                <a:solidFill>
                  <a:srgbClr val="003399"/>
                </a:solidFill>
              </a:rPr>
              <a:t>Nanobio</a:t>
            </a:r>
            <a:r>
              <a:rPr lang="en-US" dirty="0">
                <a:solidFill>
                  <a:srgbClr val="003399"/>
                </a:solidFill>
              </a:rPr>
              <a:t> Translational Research </a:t>
            </a:r>
            <a:r>
              <a:rPr lang="en-US" i="1" dirty="0">
                <a:solidFill>
                  <a:srgbClr val="003399"/>
                </a:solidFill>
              </a:rPr>
              <a:t>(</a:t>
            </a:r>
            <a:r>
              <a:rPr lang="en-US" sz="2400" i="1" dirty="0">
                <a:solidFill>
                  <a:srgbClr val="003399"/>
                </a:solidFill>
              </a:rPr>
              <a:t>Auto</a:t>
            </a:r>
            <a:r>
              <a:rPr lang="en-US" i="1" dirty="0">
                <a:solidFill>
                  <a:srgbClr val="003399"/>
                </a:solidFill>
              </a:rPr>
              <a:t>)</a:t>
            </a:r>
          </a:p>
          <a:p>
            <a:r>
              <a:rPr lang="en-US" dirty="0">
                <a:solidFill>
                  <a:srgbClr val="003399"/>
                </a:solidFill>
              </a:rPr>
              <a:t>UCE-AU-BIT Campus, Tiruchirappalli, TN, IN.</a:t>
            </a:r>
          </a:p>
          <a:p>
            <a:r>
              <a:rPr lang="en-US" dirty="0">
                <a:solidFill>
                  <a:srgbClr val="003399"/>
                </a:solidFill>
              </a:rPr>
              <a:t>Email: sempharmatech@gmail.com| Mob. 9842478785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6F96607-DC91-D5B9-F6F7-3AD62D2D8AE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613" r="12380"/>
          <a:stretch/>
        </p:blipFill>
        <p:spPr>
          <a:xfrm>
            <a:off x="5871846" y="34635"/>
            <a:ext cx="986154" cy="94010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7F3A020-52E9-5BFC-6A0A-16F926B4EE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8682" y="861197"/>
            <a:ext cx="2036907" cy="80797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A3B28B6-200C-DCB1-563A-ACF5EEEE9E01}"/>
              </a:ext>
            </a:extLst>
          </p:cNvPr>
          <p:cNvSpPr txBox="1"/>
          <p:nvPr/>
        </p:nvSpPr>
        <p:spPr>
          <a:xfrm>
            <a:off x="3592772" y="1140925"/>
            <a:ext cx="2876035" cy="543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200" b="1" baseline="30000" dirty="0">
                <a:solidFill>
                  <a:srgbClr val="003399"/>
                </a:solidFill>
                <a:latin typeface="+mj-lt"/>
              </a:rPr>
              <a:t>April 22nd – 26th, 2024 </a:t>
            </a:r>
          </a:p>
          <a:p>
            <a:pPr algn="ctr"/>
            <a:r>
              <a:rPr lang="en-US" sz="2200" b="1" baseline="30000" dirty="0">
                <a:solidFill>
                  <a:srgbClr val="003399"/>
                </a:solidFill>
                <a:latin typeface="+mj-lt"/>
              </a:rPr>
              <a:t>In daily batches of 20-25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BC0EB52-07F6-71D6-D446-D9EAD38E19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939" y="2398412"/>
            <a:ext cx="1552092" cy="155209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0DAF4E3-D73D-AB08-8769-B2B3CE991060}"/>
              </a:ext>
            </a:extLst>
          </p:cNvPr>
          <p:cNvSpPr txBox="1"/>
          <p:nvPr/>
        </p:nvSpPr>
        <p:spPr>
          <a:xfrm>
            <a:off x="3581432" y="1854673"/>
            <a:ext cx="2876035" cy="543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200" b="1" baseline="30000" dirty="0">
                <a:solidFill>
                  <a:srgbClr val="C00000"/>
                </a:solidFill>
                <a:latin typeface="+mj-lt"/>
              </a:rPr>
              <a:t>For registration and </a:t>
            </a:r>
          </a:p>
          <a:p>
            <a:pPr algn="ctr"/>
            <a:r>
              <a:rPr lang="en-US" sz="2200" b="1" baseline="30000" dirty="0">
                <a:solidFill>
                  <a:srgbClr val="C00000"/>
                </a:solidFill>
                <a:latin typeface="+mj-lt"/>
              </a:rPr>
              <a:t>more details please visit</a:t>
            </a:r>
          </a:p>
        </p:txBody>
      </p:sp>
    </p:spTree>
    <p:extLst>
      <p:ext uri="{BB962C8B-B14F-4D97-AF65-F5344CB8AC3E}">
        <p14:creationId xmlns:p14="http://schemas.microsoft.com/office/powerpoint/2010/main" val="1523375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5">
      <a:dk1>
        <a:sysClr val="windowText" lastClr="000000"/>
      </a:dk1>
      <a:lt1>
        <a:sysClr val="window" lastClr="FFFFFF"/>
      </a:lt1>
      <a:dk2>
        <a:srgbClr val="44516C"/>
      </a:dk2>
      <a:lt2>
        <a:srgbClr val="DA615C"/>
      </a:lt2>
      <a:accent1>
        <a:srgbClr val="FBA254"/>
      </a:accent1>
      <a:accent2>
        <a:srgbClr val="F0CF68"/>
      </a:accent2>
      <a:accent3>
        <a:srgbClr val="88AE79"/>
      </a:accent3>
      <a:accent4>
        <a:srgbClr val="9095D4"/>
      </a:accent4>
      <a:accent5>
        <a:srgbClr val="D2D7E0"/>
      </a:accent5>
      <a:accent6>
        <a:srgbClr val="8BC7F6"/>
      </a:accent6>
      <a:hlink>
        <a:srgbClr val="44516C"/>
      </a:hlink>
      <a:folHlink>
        <a:srgbClr val="44516C"/>
      </a:folHlink>
    </a:clrScheme>
    <a:fontScheme name="Custom 52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ide Flyer_03_MO - v2" id="{78DC4E0E-E613-465A-BB58-EDC296104C82}" vid="{F4845D95-3DD4-4F6B-B817-131C4F016F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B359023E-1962-41A1-B311-959DBB18C5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29D535-B31A-4F8E-8028-2D6C6C2519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FB0FA23-67F7-4F7D-9A59-A6C5EB72E842}">
  <ds:schemaRefs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71af3243-3dd4-4a8d-8c0d-dd76da1f02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Pride wave flyer</Template>
  <TotalTime>298</TotalTime>
  <Words>150</Words>
  <Application>Microsoft Office PowerPoint</Application>
  <PresentationFormat>Letter Paper (8.5x11 in)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Pillars of Pharma:  Online Lectures with  Industry and Academic Titans</dc:title>
  <dc:creator>Dr. Palanisamy Selvamani</dc:creator>
  <cp:lastModifiedBy>Dr. Palanisamy Selvamani</cp:lastModifiedBy>
  <cp:revision>6</cp:revision>
  <dcterms:created xsi:type="dcterms:W3CDTF">2024-03-23T08:43:20Z</dcterms:created>
  <dcterms:modified xsi:type="dcterms:W3CDTF">2024-04-15T19:18:10Z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